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Roboto"/>
      <p:regular r:id="rId32"/>
      <p:bold r:id="rId33"/>
      <p:italic r:id="rId34"/>
      <p:boldItalic r:id="rId35"/>
    </p:embeddedFont>
    <p:embeddedFont>
      <p:font typeface="Lato"/>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b75abbb56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b75abbb56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b75abbb56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b75abbb56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b75abbb565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b75abbb56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b75abbb56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b75abbb56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2b75abbb56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2b75abbb56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b75abbb56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b75abbb56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b75abbb565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b75abbb565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b75abbb56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b75abbb56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b75abbb565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b75abbb565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b75abbb565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b75abbb565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b75abbb565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b75abbb565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b75abbb565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2b75abbb565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b75abbb56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b75abbb56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75abbb56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75abbb56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70ae012a1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70ae012a1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b70ae012a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b70ae012a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b75abbb56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2b75abbb56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b70ae012a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b70ae012a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b70ae012a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b70ae012a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b70ae012a1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b70ae012a1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b75abbb5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b75abbb5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marina-micheal/AVR23__Micheal" TargetMode="External"/><Relationship Id="rId4" Type="http://schemas.openxmlformats.org/officeDocument/2006/relationships/hyperlink" Target="https://drive.google.com/drive/folders/14kETEKbDRNb4sdsjwot-8RbBVrawnVg5?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lnSpc>
                <a:spcPct val="115000"/>
              </a:lnSpc>
              <a:spcBef>
                <a:spcPts val="1200"/>
              </a:spcBef>
              <a:spcAft>
                <a:spcPts val="0"/>
              </a:spcAft>
              <a:buClr>
                <a:schemeClr val="dk1"/>
              </a:buClr>
              <a:buSzPts val="1100"/>
              <a:buFont typeface="Arial"/>
              <a:buNone/>
            </a:pPr>
            <a:r>
              <a:rPr b="1" lang="en" sz="1400"/>
              <a:t>Augmented and Virtual Reality (HSEL MIM 20 W23)</a:t>
            </a:r>
            <a:endParaRPr b="1" sz="1400"/>
          </a:p>
          <a:p>
            <a:pPr indent="0" lvl="0" marL="0" rtl="0" algn="l">
              <a:spcBef>
                <a:spcPts val="1400"/>
              </a:spcBef>
              <a:spcAft>
                <a:spcPts val="0"/>
              </a:spcAft>
              <a:buNone/>
            </a:pPr>
            <a:r>
              <a:rPr lang="en" sz="1400">
                <a:highlight>
                  <a:srgbClr val="FFFFFF"/>
                </a:highlight>
              </a:rPr>
              <a:t>Fahrrad-Lernanwendung</a:t>
            </a:r>
            <a:endParaRPr sz="1400">
              <a:highlight>
                <a:srgbClr val="FFFFFF"/>
              </a:highlight>
            </a:endParaRPr>
          </a:p>
          <a:p>
            <a:pPr indent="0" lvl="0" marL="0" rtl="0" algn="l">
              <a:spcBef>
                <a:spcPts val="0"/>
              </a:spcBef>
              <a:spcAft>
                <a:spcPts val="0"/>
              </a:spcAft>
              <a:buNone/>
            </a:pPr>
            <a:r>
              <a:rPr lang="en" sz="1400">
                <a:highlight>
                  <a:srgbClr val="FFFFFF"/>
                </a:highlight>
              </a:rPr>
              <a:t>Implementierung der Mrtk .</a:t>
            </a:r>
            <a:endParaRPr/>
          </a:p>
        </p:txBody>
      </p:sp>
      <p:sp>
        <p:nvSpPr>
          <p:cNvPr id="87" name="Google Shape;87;p13"/>
          <p:cNvSpPr txBox="1"/>
          <p:nvPr>
            <p:ph idx="1" type="subTitle"/>
          </p:nvPr>
        </p:nvSpPr>
        <p:spPr>
          <a:xfrm>
            <a:off x="258500" y="3658875"/>
            <a:ext cx="8520600" cy="1211700"/>
          </a:xfrm>
          <a:prstGeom prst="rect">
            <a:avLst/>
          </a:prstGeom>
        </p:spPr>
        <p:txBody>
          <a:bodyPr anchorCtr="0" anchor="t" bIns="91425" lIns="91425" spcFirstLastPara="1" rIns="91425" wrap="square" tIns="91425">
            <a:normAutofit fontScale="25000" lnSpcReduction="20000"/>
          </a:bodyPr>
          <a:lstStyle/>
          <a:p>
            <a:pPr indent="0" lvl="0" marL="0" rtl="0" algn="just">
              <a:lnSpc>
                <a:spcPct val="115000"/>
              </a:lnSpc>
              <a:spcBef>
                <a:spcPts val="1200"/>
              </a:spcBef>
              <a:spcAft>
                <a:spcPts val="0"/>
              </a:spcAft>
              <a:buClr>
                <a:schemeClr val="dk1"/>
              </a:buClr>
              <a:buSzPts val="275"/>
              <a:buFont typeface="Arial"/>
              <a:buNone/>
            </a:pPr>
            <a:r>
              <a:rPr b="1" i="1" lang="en" sz="4600">
                <a:solidFill>
                  <a:schemeClr val="dk1"/>
                </a:solidFill>
              </a:rPr>
              <a:t>Prüfer: Prof.</a:t>
            </a:r>
            <a:r>
              <a:rPr b="1" lang="en" sz="4600">
                <a:solidFill>
                  <a:schemeClr val="dk1"/>
                </a:solidFill>
              </a:rPr>
              <a:t> </a:t>
            </a:r>
            <a:r>
              <a:rPr b="1" i="1" lang="en" sz="4600">
                <a:solidFill>
                  <a:schemeClr val="dk1"/>
                </a:solidFill>
              </a:rPr>
              <a:t>Thies Pfeiffer,</a:t>
            </a:r>
            <a:r>
              <a:rPr b="1" lang="en" sz="4600">
                <a:solidFill>
                  <a:schemeClr val="dk1"/>
                </a:solidFill>
              </a:rPr>
              <a:t> </a:t>
            </a:r>
            <a:r>
              <a:rPr b="1" i="1" lang="en" sz="4600">
                <a:solidFill>
                  <a:schemeClr val="dk1"/>
                </a:solidFill>
              </a:rPr>
              <a:t>Carolin Hainke</a:t>
            </a:r>
            <a:endParaRPr b="1" i="1" sz="4600">
              <a:solidFill>
                <a:schemeClr val="dk1"/>
              </a:solidFill>
            </a:endParaRPr>
          </a:p>
          <a:p>
            <a:pPr indent="0" lvl="0" marL="0" rtl="0" algn="just">
              <a:lnSpc>
                <a:spcPct val="115000"/>
              </a:lnSpc>
              <a:spcBef>
                <a:spcPts val="1400"/>
              </a:spcBef>
              <a:spcAft>
                <a:spcPts val="0"/>
              </a:spcAft>
              <a:buClr>
                <a:schemeClr val="dk1"/>
              </a:buClr>
              <a:buSzPts val="275"/>
              <a:buFont typeface="Arial"/>
              <a:buNone/>
            </a:pPr>
            <a:r>
              <a:rPr i="1" lang="en" sz="4600">
                <a:solidFill>
                  <a:schemeClr val="dk1"/>
                </a:solidFill>
              </a:rPr>
              <a:t>Vorgelegt von:</a:t>
            </a:r>
            <a:r>
              <a:rPr lang="en" sz="4600">
                <a:solidFill>
                  <a:schemeClr val="dk1"/>
                </a:solidFill>
              </a:rPr>
              <a:t>    Marina Micheal, 925184, Berliner Hochschule für Technik</a:t>
            </a:r>
            <a:endParaRPr sz="4600">
              <a:solidFill>
                <a:schemeClr val="dk1"/>
              </a:solidFill>
            </a:endParaRPr>
          </a:p>
          <a:p>
            <a:pPr indent="0" lvl="0" marL="0" rtl="0" algn="just">
              <a:lnSpc>
                <a:spcPct val="115000"/>
              </a:lnSpc>
              <a:spcBef>
                <a:spcPts val="1400"/>
              </a:spcBef>
              <a:spcAft>
                <a:spcPts val="0"/>
              </a:spcAft>
              <a:buClr>
                <a:schemeClr val="dk1"/>
              </a:buClr>
              <a:buSzPts val="275"/>
              <a:buFont typeface="Arial"/>
              <a:buNone/>
            </a:pPr>
            <a:r>
              <a:rPr i="1" lang="en" sz="4600">
                <a:solidFill>
                  <a:schemeClr val="dk1"/>
                </a:solidFill>
              </a:rPr>
              <a:t>Studiengang:</a:t>
            </a:r>
            <a:r>
              <a:rPr lang="en" sz="4600">
                <a:solidFill>
                  <a:schemeClr val="dk1"/>
                </a:solidFill>
              </a:rPr>
              <a:t>  	 M.Sc. Medieninformatik Online</a:t>
            </a:r>
            <a:endParaRPr sz="4600">
              <a:solidFill>
                <a:schemeClr val="dk1"/>
              </a:solidFill>
            </a:endParaRPr>
          </a:p>
          <a:p>
            <a:pPr indent="0" lvl="0" marL="0" rtl="0" algn="l">
              <a:spcBef>
                <a:spcPts val="120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43" name="Google Shape;143;p22"/>
          <p:cNvSpPr txBox="1"/>
          <p:nvPr>
            <p:ph idx="1" type="body"/>
          </p:nvPr>
        </p:nvSpPr>
        <p:spPr>
          <a:xfrm>
            <a:off x="729450" y="2078875"/>
            <a:ext cx="3474900" cy="2968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b="1" lang="en" sz="1400">
                <a:solidFill>
                  <a:srgbClr val="000000"/>
                </a:solidFill>
                <a:latin typeface="Arial"/>
                <a:ea typeface="Arial"/>
                <a:cs typeface="Arial"/>
                <a:sym typeface="Arial"/>
              </a:rPr>
              <a:t>Begrüßungsbereich</a:t>
            </a:r>
            <a:br>
              <a:rPr b="1"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Dann werden Dialogfenster mit allgemeinen Fahrradteilen mit kurzen Informationen dazu und Anweisungen zum Hovern im nächsten Bereich angezeigt</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pic>
        <p:nvPicPr>
          <p:cNvPr id="144" name="Google Shape;144;p22"/>
          <p:cNvPicPr preferRelativeResize="0"/>
          <p:nvPr/>
        </p:nvPicPr>
        <p:blipFill rotWithShape="1">
          <a:blip r:embed="rId3">
            <a:alphaModFix/>
          </a:blip>
          <a:srcRect b="0" l="0" r="0" t="22227"/>
          <a:stretch/>
        </p:blipFill>
        <p:spPr>
          <a:xfrm>
            <a:off x="5516875" y="252075"/>
            <a:ext cx="3358275" cy="2402800"/>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pic>
        <p:nvPicPr>
          <p:cNvPr id="145" name="Google Shape;145;p22"/>
          <p:cNvPicPr preferRelativeResize="0"/>
          <p:nvPr/>
        </p:nvPicPr>
        <p:blipFill>
          <a:blip r:embed="rId4">
            <a:alphaModFix/>
          </a:blip>
          <a:stretch>
            <a:fillRect/>
          </a:stretch>
        </p:blipFill>
        <p:spPr>
          <a:xfrm>
            <a:off x="5894188" y="2740700"/>
            <a:ext cx="2603650" cy="2402801"/>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51" name="Google Shape;151;p23"/>
          <p:cNvSpPr txBox="1"/>
          <p:nvPr>
            <p:ph idx="1" type="body"/>
          </p:nvPr>
        </p:nvSpPr>
        <p:spPr>
          <a:xfrm>
            <a:off x="729450" y="2078875"/>
            <a:ext cx="3474900" cy="2968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b="1" lang="en" sz="1400">
                <a:solidFill>
                  <a:srgbClr val="000000"/>
                </a:solidFill>
                <a:latin typeface="Arial"/>
                <a:ea typeface="Arial"/>
                <a:cs typeface="Arial"/>
                <a:sym typeface="Arial"/>
              </a:rPr>
              <a:t>Begrüßungsbereich</a:t>
            </a:r>
            <a:br>
              <a:rPr b="1"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Es besteht auch die Möglichkeit, die Stimme von außen auszuschalten und die schöne Musikschleife einzuschalten</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pic>
        <p:nvPicPr>
          <p:cNvPr id="152" name="Google Shape;152;p23"/>
          <p:cNvPicPr preferRelativeResize="0"/>
          <p:nvPr/>
        </p:nvPicPr>
        <p:blipFill>
          <a:blip r:embed="rId3">
            <a:alphaModFix/>
          </a:blip>
          <a:stretch>
            <a:fillRect/>
          </a:stretch>
        </p:blipFill>
        <p:spPr>
          <a:xfrm>
            <a:off x="4701400" y="1137175"/>
            <a:ext cx="3716742" cy="2984850"/>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58" name="Google Shape;158;p24"/>
          <p:cNvSpPr txBox="1"/>
          <p:nvPr>
            <p:ph idx="1" type="body"/>
          </p:nvPr>
        </p:nvSpPr>
        <p:spPr>
          <a:xfrm>
            <a:off x="729450" y="2078875"/>
            <a:ext cx="5044500" cy="2968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b="1" lang="en" sz="1400">
                <a:solidFill>
                  <a:srgbClr val="000000"/>
                </a:solidFill>
                <a:latin typeface="Arial"/>
                <a:ea typeface="Arial"/>
                <a:cs typeface="Arial"/>
                <a:sym typeface="Arial"/>
              </a:rPr>
              <a:t>Informationsbereich:</a:t>
            </a:r>
            <a:br>
              <a:rPr b="1"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In diesem Bereich kann der Benutzer Informationen über die Namen der Fahrradteile erhalten, indem er mit dem Hover über die angezeigten Fahrradteile bewegt, die die Namen der einzelnen Teile mit einem Rahmen darüber anzeigen. Diese Rahmen werden über ein Skript zu Outline hinzugefügt.</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pic>
        <p:nvPicPr>
          <p:cNvPr id="159" name="Google Shape;159;p24"/>
          <p:cNvPicPr preferRelativeResize="0"/>
          <p:nvPr/>
        </p:nvPicPr>
        <p:blipFill>
          <a:blip r:embed="rId3">
            <a:alphaModFix/>
          </a:blip>
          <a:stretch>
            <a:fillRect/>
          </a:stretch>
        </p:blipFill>
        <p:spPr>
          <a:xfrm>
            <a:off x="5846525" y="228100"/>
            <a:ext cx="3065250" cy="2343639"/>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pic>
        <p:nvPicPr>
          <p:cNvPr id="160" name="Google Shape;160;p24"/>
          <p:cNvPicPr preferRelativeResize="0"/>
          <p:nvPr/>
        </p:nvPicPr>
        <p:blipFill>
          <a:blip r:embed="rId4">
            <a:alphaModFix/>
          </a:blip>
          <a:stretch>
            <a:fillRect/>
          </a:stretch>
        </p:blipFill>
        <p:spPr>
          <a:xfrm>
            <a:off x="5823753" y="2647450"/>
            <a:ext cx="3134947" cy="2343650"/>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66" name="Google Shape;166;p25"/>
          <p:cNvSpPr txBox="1"/>
          <p:nvPr>
            <p:ph idx="1" type="body"/>
          </p:nvPr>
        </p:nvSpPr>
        <p:spPr>
          <a:xfrm>
            <a:off x="729450" y="2078875"/>
            <a:ext cx="5044500" cy="30645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b="1" lang="en" sz="1400">
                <a:solidFill>
                  <a:srgbClr val="000000"/>
                </a:solidFill>
                <a:latin typeface="Arial"/>
                <a:ea typeface="Arial"/>
                <a:cs typeface="Arial"/>
                <a:sym typeface="Arial"/>
              </a:rPr>
              <a:t>Informationsbereich:</a:t>
            </a:r>
            <a:br>
              <a:rPr b="1"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Die Benutzer können außerdem die einzelnen Teile in den Tabellen finden und die Funktion durch scrollbare Fenster für jedes Teil anzeigen, wenn sie mit dem Mauszeiger darüber hovern.</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Die Fahrradteile können auch mit den Händen oder dem Strahl gegriffen werden.</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pic>
        <p:nvPicPr>
          <p:cNvPr id="167" name="Google Shape;167;p25"/>
          <p:cNvPicPr preferRelativeResize="0"/>
          <p:nvPr/>
        </p:nvPicPr>
        <p:blipFill>
          <a:blip r:embed="rId3">
            <a:alphaModFix/>
          </a:blip>
          <a:stretch>
            <a:fillRect/>
          </a:stretch>
        </p:blipFill>
        <p:spPr>
          <a:xfrm>
            <a:off x="5729625" y="149619"/>
            <a:ext cx="2956351" cy="2581731"/>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pic>
        <p:nvPicPr>
          <p:cNvPr id="168" name="Google Shape;168;p25"/>
          <p:cNvPicPr preferRelativeResize="0"/>
          <p:nvPr/>
        </p:nvPicPr>
        <p:blipFill>
          <a:blip r:embed="rId4">
            <a:alphaModFix/>
          </a:blip>
          <a:stretch>
            <a:fillRect/>
          </a:stretch>
        </p:blipFill>
        <p:spPr>
          <a:xfrm>
            <a:off x="5773943" y="2981200"/>
            <a:ext cx="2956350" cy="2162300"/>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6"/>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74" name="Google Shape;174;p26"/>
          <p:cNvSpPr txBox="1"/>
          <p:nvPr>
            <p:ph idx="1" type="body"/>
          </p:nvPr>
        </p:nvSpPr>
        <p:spPr>
          <a:xfrm>
            <a:off x="729450" y="2078875"/>
            <a:ext cx="4884900" cy="2968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lang="en" sz="1400">
                <a:solidFill>
                  <a:srgbClr val="000000"/>
                </a:solidFill>
                <a:latin typeface="Arial"/>
                <a:ea typeface="Arial"/>
                <a:cs typeface="Arial"/>
                <a:sym typeface="Arial"/>
              </a:rPr>
              <a:t>Nachdem man dem Pfeil gefolgt ist, erreicht man den Fahrradbaubereich, in dem die Teile des Fahrrads noch einmal gezeigt werden und man die Möglichkeit hat, jedes Teil zu greifen und in der Hebebühne zu setzen.</a:t>
            </a:r>
            <a:endParaRPr sz="1400">
              <a:solidFill>
                <a:srgbClr val="000000"/>
              </a:solidFill>
              <a:latin typeface="Arial"/>
              <a:ea typeface="Arial"/>
              <a:cs typeface="Arial"/>
              <a:sym typeface="Arial"/>
            </a:endParaRPr>
          </a:p>
          <a:p>
            <a:pPr indent="0" lvl="0" marL="0" rtl="0" algn="l">
              <a:spcBef>
                <a:spcPts val="1400"/>
              </a:spcBef>
              <a:spcAft>
                <a:spcPts val="1200"/>
              </a:spcAft>
              <a:buNone/>
            </a:pPr>
            <a:r>
              <a:t/>
            </a:r>
            <a:endParaRPr b="1" sz="1400">
              <a:solidFill>
                <a:srgbClr val="000000"/>
              </a:solidFill>
              <a:latin typeface="Arial"/>
              <a:ea typeface="Arial"/>
              <a:cs typeface="Arial"/>
              <a:sym typeface="Arial"/>
            </a:endParaRPr>
          </a:p>
        </p:txBody>
      </p:sp>
      <p:pic>
        <p:nvPicPr>
          <p:cNvPr id="175" name="Google Shape;175;p26"/>
          <p:cNvPicPr preferRelativeResize="0"/>
          <p:nvPr/>
        </p:nvPicPr>
        <p:blipFill rotWithShape="1">
          <a:blip r:embed="rId3">
            <a:alphaModFix/>
          </a:blip>
          <a:srcRect b="16513" l="15179" r="14511" t="12795"/>
          <a:stretch/>
        </p:blipFill>
        <p:spPr>
          <a:xfrm>
            <a:off x="5773950" y="99375"/>
            <a:ext cx="2956349" cy="2786446"/>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81" name="Google Shape;181;p27"/>
          <p:cNvSpPr txBox="1"/>
          <p:nvPr>
            <p:ph idx="1" type="body"/>
          </p:nvPr>
        </p:nvSpPr>
        <p:spPr>
          <a:xfrm>
            <a:off x="729450" y="2078875"/>
            <a:ext cx="4884900" cy="2968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lang="en" sz="1400">
                <a:solidFill>
                  <a:srgbClr val="000000"/>
                </a:solidFill>
                <a:latin typeface="Arial"/>
                <a:ea typeface="Arial"/>
                <a:cs typeface="Arial"/>
                <a:sym typeface="Arial"/>
              </a:rPr>
              <a:t>Die Reihenfolge beim Zusammenbau des Fahrzeugs wird durch scrollbare Dialogfenster vorgegeben.</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rPr lang="en" sz="1400">
                <a:solidFill>
                  <a:srgbClr val="000000"/>
                </a:solidFill>
                <a:latin typeface="Arial"/>
                <a:ea typeface="Arial"/>
                <a:cs typeface="Arial"/>
                <a:sym typeface="Arial"/>
              </a:rPr>
              <a:t>je nach der richtigen Auslegung wird neben jedem Teil ein richtiges Zeichen angezeigt.</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spcBef>
                <a:spcPts val="1400"/>
              </a:spcBef>
              <a:spcAft>
                <a:spcPts val="1200"/>
              </a:spcAft>
              <a:buNone/>
            </a:pPr>
            <a:r>
              <a:t/>
            </a:r>
            <a:endParaRPr b="1" sz="1400">
              <a:solidFill>
                <a:srgbClr val="000000"/>
              </a:solidFill>
              <a:latin typeface="Arial"/>
              <a:ea typeface="Arial"/>
              <a:cs typeface="Arial"/>
              <a:sym typeface="Arial"/>
            </a:endParaRPr>
          </a:p>
        </p:txBody>
      </p:sp>
      <p:pic>
        <p:nvPicPr>
          <p:cNvPr id="182" name="Google Shape;182;p27"/>
          <p:cNvPicPr preferRelativeResize="0"/>
          <p:nvPr/>
        </p:nvPicPr>
        <p:blipFill>
          <a:blip r:embed="rId3">
            <a:alphaModFix/>
          </a:blip>
          <a:stretch>
            <a:fillRect/>
          </a:stretch>
        </p:blipFill>
        <p:spPr>
          <a:xfrm>
            <a:off x="5614350" y="37125"/>
            <a:ext cx="3180450" cy="2595893"/>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pic>
        <p:nvPicPr>
          <p:cNvPr id="183" name="Google Shape;183;p27"/>
          <p:cNvPicPr preferRelativeResize="0"/>
          <p:nvPr/>
        </p:nvPicPr>
        <p:blipFill rotWithShape="1">
          <a:blip r:embed="rId4">
            <a:alphaModFix/>
          </a:blip>
          <a:srcRect b="14522" l="4463" r="30567" t="28144"/>
          <a:stretch/>
        </p:blipFill>
        <p:spPr>
          <a:xfrm>
            <a:off x="5614350" y="2840529"/>
            <a:ext cx="3139326" cy="2021021"/>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89" name="Google Shape;189;p28"/>
          <p:cNvSpPr txBox="1"/>
          <p:nvPr>
            <p:ph idx="1" type="body"/>
          </p:nvPr>
        </p:nvSpPr>
        <p:spPr>
          <a:xfrm>
            <a:off x="729450" y="2078875"/>
            <a:ext cx="4716300" cy="2968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lang="en" sz="1400">
                <a:solidFill>
                  <a:srgbClr val="000000"/>
                </a:solidFill>
                <a:latin typeface="Arial"/>
                <a:ea typeface="Arial"/>
                <a:cs typeface="Arial"/>
                <a:sym typeface="Arial"/>
              </a:rPr>
              <a:t>Nach der korrekten Umsetzung des gesamten Fahrrads wird ein ermutigendes Fenster mit der Aufschrift </a:t>
            </a:r>
            <a:br>
              <a:rPr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„Wow! du hast es geschafft“ angezeigt. </a:t>
            </a:r>
            <a:endParaRPr sz="1400">
              <a:solidFill>
                <a:srgbClr val="000000"/>
              </a:solidFill>
              <a:latin typeface="Arial"/>
              <a:ea typeface="Arial"/>
              <a:cs typeface="Arial"/>
              <a:sym typeface="Arial"/>
            </a:endParaRPr>
          </a:p>
          <a:p>
            <a:pPr indent="0" lvl="0" marL="0" rtl="0" algn="l">
              <a:spcBef>
                <a:spcPts val="1400"/>
              </a:spcBef>
              <a:spcAft>
                <a:spcPts val="1200"/>
              </a:spcAft>
              <a:buNone/>
            </a:pPr>
            <a:r>
              <a:t/>
            </a:r>
            <a:endParaRPr sz="1400">
              <a:solidFill>
                <a:srgbClr val="000000"/>
              </a:solidFill>
              <a:latin typeface="Arial"/>
              <a:ea typeface="Arial"/>
              <a:cs typeface="Arial"/>
              <a:sym typeface="Arial"/>
            </a:endParaRPr>
          </a:p>
        </p:txBody>
      </p:sp>
      <p:pic>
        <p:nvPicPr>
          <p:cNvPr id="190" name="Google Shape;190;p28"/>
          <p:cNvPicPr preferRelativeResize="0"/>
          <p:nvPr/>
        </p:nvPicPr>
        <p:blipFill>
          <a:blip r:embed="rId3">
            <a:alphaModFix/>
          </a:blip>
          <a:stretch>
            <a:fillRect/>
          </a:stretch>
        </p:blipFill>
        <p:spPr>
          <a:xfrm>
            <a:off x="5658750" y="97550"/>
            <a:ext cx="3094924" cy="2305412"/>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pic>
        <p:nvPicPr>
          <p:cNvPr id="191" name="Google Shape;191;p28"/>
          <p:cNvPicPr preferRelativeResize="0"/>
          <p:nvPr/>
        </p:nvPicPr>
        <p:blipFill>
          <a:blip r:embed="rId4">
            <a:alphaModFix/>
          </a:blip>
          <a:stretch>
            <a:fillRect/>
          </a:stretch>
        </p:blipFill>
        <p:spPr>
          <a:xfrm>
            <a:off x="5658750" y="2544625"/>
            <a:ext cx="3094925" cy="2598875"/>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97" name="Google Shape;197;p29"/>
          <p:cNvSpPr txBox="1"/>
          <p:nvPr>
            <p:ph idx="1" type="body"/>
          </p:nvPr>
        </p:nvSpPr>
        <p:spPr>
          <a:xfrm>
            <a:off x="729450" y="2078875"/>
            <a:ext cx="3945000" cy="2968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lang="en" sz="1400">
                <a:solidFill>
                  <a:srgbClr val="000000"/>
                </a:solidFill>
                <a:latin typeface="Arial"/>
                <a:ea typeface="Arial"/>
                <a:cs typeface="Arial"/>
                <a:sym typeface="Arial"/>
              </a:rPr>
              <a:t>Hier gilt auch die Implementierung von Attach transform Option zu einem bestimmten Punkt für Greifen, neben den Aktionen, die passiert, wenn ("select entered")</a:t>
            </a:r>
            <a:endParaRPr sz="1400">
              <a:solidFill>
                <a:srgbClr val="000000"/>
              </a:solidFill>
              <a:latin typeface="Arial"/>
              <a:ea typeface="Arial"/>
              <a:cs typeface="Arial"/>
              <a:sym typeface="Arial"/>
            </a:endParaRPr>
          </a:p>
          <a:p>
            <a:pPr indent="0" lvl="0" marL="0" rtl="0" algn="l">
              <a:spcBef>
                <a:spcPts val="1400"/>
              </a:spcBef>
              <a:spcAft>
                <a:spcPts val="1200"/>
              </a:spcAft>
              <a:buNone/>
            </a:pPr>
            <a:r>
              <a:t/>
            </a:r>
            <a:endParaRPr sz="1400">
              <a:solidFill>
                <a:srgbClr val="000000"/>
              </a:solidFill>
              <a:latin typeface="Arial"/>
              <a:ea typeface="Arial"/>
              <a:cs typeface="Arial"/>
              <a:sym typeface="Arial"/>
            </a:endParaRPr>
          </a:p>
        </p:txBody>
      </p:sp>
      <p:pic>
        <p:nvPicPr>
          <p:cNvPr id="198" name="Google Shape;198;p29"/>
          <p:cNvPicPr preferRelativeResize="0"/>
          <p:nvPr/>
        </p:nvPicPr>
        <p:blipFill>
          <a:blip r:embed="rId3">
            <a:alphaModFix/>
          </a:blip>
          <a:stretch>
            <a:fillRect/>
          </a:stretch>
        </p:blipFill>
        <p:spPr>
          <a:xfrm>
            <a:off x="4716775" y="1447350"/>
            <a:ext cx="4381251" cy="2518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204" name="Google Shape;204;p30"/>
          <p:cNvSpPr txBox="1"/>
          <p:nvPr>
            <p:ph idx="1" type="body"/>
          </p:nvPr>
        </p:nvSpPr>
        <p:spPr>
          <a:xfrm>
            <a:off x="729450" y="2078875"/>
            <a:ext cx="3900600" cy="30645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b="1" lang="en" sz="1400">
                <a:solidFill>
                  <a:srgbClr val="000000"/>
                </a:solidFill>
                <a:latin typeface="Arial"/>
                <a:ea typeface="Arial"/>
                <a:cs typeface="Arial"/>
                <a:sym typeface="Arial"/>
              </a:rPr>
              <a:t>Farbeänderung:</a:t>
            </a:r>
            <a:br>
              <a:rPr b="1"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Im dritten Bereich kann der Benutzer die Farbe des Fahrrads entsprechend dem RGB-System mit 3 Schiebereglern ändern.</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rPr lang="en" sz="1400">
                <a:solidFill>
                  <a:srgbClr val="000000"/>
                </a:solidFill>
                <a:latin typeface="Arial"/>
                <a:ea typeface="Arial"/>
                <a:cs typeface="Arial"/>
                <a:sym typeface="Arial"/>
              </a:rPr>
              <a:t>Für RGB werden 3 Skripte für jeden der 3 Slider verwendet</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pic>
        <p:nvPicPr>
          <p:cNvPr id="205" name="Google Shape;205;p30"/>
          <p:cNvPicPr preferRelativeResize="0"/>
          <p:nvPr/>
        </p:nvPicPr>
        <p:blipFill>
          <a:blip r:embed="rId3">
            <a:alphaModFix/>
          </a:blip>
          <a:stretch>
            <a:fillRect/>
          </a:stretch>
        </p:blipFill>
        <p:spPr>
          <a:xfrm>
            <a:off x="4630050" y="569225"/>
            <a:ext cx="4472800" cy="2819603"/>
          </a:xfrm>
          <a:prstGeom prst="rect">
            <a:avLst/>
          </a:prstGeom>
          <a:noFill/>
          <a:ln>
            <a:noFill/>
          </a:ln>
        </p:spPr>
      </p:pic>
      <p:pic>
        <p:nvPicPr>
          <p:cNvPr id="206" name="Google Shape;206;p30"/>
          <p:cNvPicPr preferRelativeResize="0"/>
          <p:nvPr/>
        </p:nvPicPr>
        <p:blipFill>
          <a:blip r:embed="rId4">
            <a:alphaModFix/>
          </a:blip>
          <a:stretch>
            <a:fillRect/>
          </a:stretch>
        </p:blipFill>
        <p:spPr>
          <a:xfrm>
            <a:off x="5046825" y="3466100"/>
            <a:ext cx="3448875" cy="1593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1"/>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212" name="Google Shape;212;p31"/>
          <p:cNvSpPr txBox="1"/>
          <p:nvPr>
            <p:ph idx="1" type="body"/>
          </p:nvPr>
        </p:nvSpPr>
        <p:spPr>
          <a:xfrm>
            <a:off x="729450" y="2078875"/>
            <a:ext cx="3900600" cy="30645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b="1" lang="en" sz="1400">
                <a:solidFill>
                  <a:srgbClr val="000000"/>
                </a:solidFill>
                <a:latin typeface="Arial"/>
                <a:ea typeface="Arial"/>
                <a:cs typeface="Arial"/>
                <a:sym typeface="Arial"/>
              </a:rPr>
              <a:t>Farbeänderung:</a:t>
            </a:r>
            <a:br>
              <a:rPr b="1"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Im dritten Bereich kann der Benutzer die Farbe des Fahrrads entsprechend dem RGB-System mit 3 Schiebereglern ändern.</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rPr lang="en" sz="1400">
                <a:solidFill>
                  <a:srgbClr val="000000"/>
                </a:solidFill>
                <a:latin typeface="Arial"/>
                <a:ea typeface="Arial"/>
                <a:cs typeface="Arial"/>
                <a:sym typeface="Arial"/>
              </a:rPr>
              <a:t>Für RGB werden 3 Skripte für jeden der 3 Slider verwendet</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pic>
        <p:nvPicPr>
          <p:cNvPr id="213" name="Google Shape;213;p31"/>
          <p:cNvPicPr preferRelativeResize="0"/>
          <p:nvPr/>
        </p:nvPicPr>
        <p:blipFill>
          <a:blip r:embed="rId3">
            <a:alphaModFix/>
          </a:blip>
          <a:stretch>
            <a:fillRect/>
          </a:stretch>
        </p:blipFill>
        <p:spPr>
          <a:xfrm>
            <a:off x="6860000" y="3454750"/>
            <a:ext cx="2079075" cy="960450"/>
          </a:xfrm>
          <a:prstGeom prst="rect">
            <a:avLst/>
          </a:prstGeom>
          <a:noFill/>
          <a:ln>
            <a:noFill/>
          </a:ln>
        </p:spPr>
      </p:pic>
      <p:pic>
        <p:nvPicPr>
          <p:cNvPr id="214" name="Google Shape;214;p31"/>
          <p:cNvPicPr preferRelativeResize="0"/>
          <p:nvPr/>
        </p:nvPicPr>
        <p:blipFill>
          <a:blip r:embed="rId4">
            <a:alphaModFix/>
          </a:blip>
          <a:stretch>
            <a:fillRect/>
          </a:stretch>
        </p:blipFill>
        <p:spPr>
          <a:xfrm>
            <a:off x="5806600" y="63725"/>
            <a:ext cx="2981051" cy="2687224"/>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pic>
        <p:nvPicPr>
          <p:cNvPr id="215" name="Google Shape;215;p31"/>
          <p:cNvPicPr preferRelativeResize="0"/>
          <p:nvPr/>
        </p:nvPicPr>
        <p:blipFill rotWithShape="1">
          <a:blip r:embed="rId5">
            <a:alphaModFix/>
          </a:blip>
          <a:srcRect b="33557" l="28190" r="16567" t="12586"/>
          <a:stretch/>
        </p:blipFill>
        <p:spPr>
          <a:xfrm>
            <a:off x="4815425" y="3061325"/>
            <a:ext cx="1962675" cy="1909875"/>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Konzept und Ziel</a:t>
            </a:r>
            <a:endParaRPr/>
          </a:p>
        </p:txBody>
      </p:sp>
      <p:sp>
        <p:nvSpPr>
          <p:cNvPr id="93" name="Google Shape;93;p14"/>
          <p:cNvSpPr txBox="1"/>
          <p:nvPr>
            <p:ph idx="1" type="body"/>
          </p:nvPr>
        </p:nvSpPr>
        <p:spPr>
          <a:xfrm>
            <a:off x="729450" y="2078875"/>
            <a:ext cx="7688700" cy="2782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lang="en" sz="1200">
                <a:solidFill>
                  <a:schemeClr val="dk2"/>
                </a:solidFill>
                <a:latin typeface="Arial"/>
                <a:ea typeface="Arial"/>
                <a:cs typeface="Arial"/>
                <a:sym typeface="Arial"/>
              </a:rPr>
              <a:t>Das Ziel besteht darin, eine Anwendung zu entwickeln, die Menschen mit geringen Kenntnissen im Bereich Fahrräder die Möglichkeit bietet, mehr über Fahrradteile, ihre Namen, Funktionalitäten und den Aufbau zu erfahren.</a:t>
            </a:r>
            <a:endParaRPr sz="1200">
              <a:solidFill>
                <a:schemeClr val="dk2"/>
              </a:solidFill>
              <a:latin typeface="Arial"/>
              <a:ea typeface="Arial"/>
              <a:cs typeface="Arial"/>
              <a:sym typeface="Arial"/>
            </a:endParaRPr>
          </a:p>
          <a:p>
            <a:pPr indent="0" lvl="0" marL="0" rtl="0" algn="l">
              <a:lnSpc>
                <a:spcPct val="200000"/>
              </a:lnSpc>
              <a:spcBef>
                <a:spcPts val="1400"/>
              </a:spcBef>
              <a:spcAft>
                <a:spcPts val="0"/>
              </a:spcAft>
              <a:buNone/>
            </a:pPr>
            <a:r>
              <a:rPr lang="en" sz="1200">
                <a:solidFill>
                  <a:schemeClr val="dk2"/>
                </a:solidFill>
                <a:latin typeface="Arial"/>
                <a:ea typeface="Arial"/>
                <a:cs typeface="Arial"/>
                <a:sym typeface="Arial"/>
              </a:rPr>
              <a:t>Einsatz der MRTK-Komponenten zur Gestaltung einfacher, attraktiver UI-Elemente, die dem Benutzer sinnvolle Informationen über das Fahrrad vermitteln</a:t>
            </a:r>
            <a:endParaRPr sz="1200">
              <a:solidFill>
                <a:schemeClr val="dk2"/>
              </a:solidFill>
              <a:latin typeface="Arial"/>
              <a:ea typeface="Arial"/>
              <a:cs typeface="Arial"/>
              <a:sym typeface="Arial"/>
            </a:endParaRPr>
          </a:p>
          <a:p>
            <a:pPr indent="0" lvl="0" marL="0" rtl="0" algn="l">
              <a:lnSpc>
                <a:spcPct val="200000"/>
              </a:lnSpc>
              <a:spcBef>
                <a:spcPts val="1400"/>
              </a:spcBef>
              <a:spcAft>
                <a:spcPts val="1400"/>
              </a:spcAft>
              <a:buNone/>
            </a:pPr>
            <a:r>
              <a:rPr lang="en" sz="1200">
                <a:solidFill>
                  <a:schemeClr val="dk2"/>
                </a:solidFill>
                <a:latin typeface="Arial"/>
                <a:ea typeface="Arial"/>
                <a:cs typeface="Arial"/>
                <a:sym typeface="Arial"/>
              </a:rPr>
              <a:t>Eine reale Erfahrung simulieren, wobei echte Bilder, Elemente usw. verwendet werden.</a:t>
            </a:r>
            <a:endParaRPr sz="1200">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221" name="Google Shape;221;p32"/>
          <p:cNvSpPr txBox="1"/>
          <p:nvPr>
            <p:ph idx="1" type="body"/>
          </p:nvPr>
        </p:nvSpPr>
        <p:spPr>
          <a:xfrm>
            <a:off x="729450" y="2078875"/>
            <a:ext cx="3900600" cy="30645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b="1" lang="en" sz="1400">
                <a:solidFill>
                  <a:srgbClr val="000000"/>
                </a:solidFill>
                <a:latin typeface="Arial"/>
                <a:ea typeface="Arial"/>
                <a:cs typeface="Arial"/>
                <a:sym typeface="Arial"/>
              </a:rPr>
              <a:t>Exittür:</a:t>
            </a:r>
            <a:br>
              <a:rPr b="1"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Es kann angeklickt werden und das Spiel endet mit einer "bye"-Stimme</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pic>
        <p:nvPicPr>
          <p:cNvPr id="222" name="Google Shape;222;p32"/>
          <p:cNvPicPr preferRelativeResize="0"/>
          <p:nvPr/>
        </p:nvPicPr>
        <p:blipFill>
          <a:blip r:embed="rId3">
            <a:alphaModFix/>
          </a:blip>
          <a:stretch>
            <a:fillRect/>
          </a:stretch>
        </p:blipFill>
        <p:spPr>
          <a:xfrm>
            <a:off x="4826800" y="1208150"/>
            <a:ext cx="3933880" cy="2984850"/>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3"/>
          <p:cNvSpPr txBox="1"/>
          <p:nvPr>
            <p:ph type="title"/>
          </p:nvPr>
        </p:nvSpPr>
        <p:spPr>
          <a:xfrm>
            <a:off x="729450" y="131865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Links</a:t>
            </a:r>
            <a:endParaRPr/>
          </a:p>
        </p:txBody>
      </p:sp>
      <p:sp>
        <p:nvSpPr>
          <p:cNvPr id="228" name="Google Shape;228;p33"/>
          <p:cNvSpPr txBox="1"/>
          <p:nvPr>
            <p:ph idx="1" type="body"/>
          </p:nvPr>
        </p:nvSpPr>
        <p:spPr>
          <a:xfrm>
            <a:off x="729450" y="2078875"/>
            <a:ext cx="8334600" cy="30645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lang="en" sz="1400">
                <a:solidFill>
                  <a:srgbClr val="000000"/>
                </a:solidFill>
                <a:latin typeface="Arial"/>
                <a:ea typeface="Arial"/>
                <a:cs typeface="Arial"/>
                <a:sym typeface="Arial"/>
              </a:rPr>
              <a:t>Github: </a:t>
            </a:r>
            <a:r>
              <a:rPr lang="en" sz="1400" u="sng">
                <a:solidFill>
                  <a:schemeClr val="hlink"/>
                </a:solidFill>
                <a:latin typeface="Arial"/>
                <a:ea typeface="Arial"/>
                <a:cs typeface="Arial"/>
                <a:sym typeface="Arial"/>
                <a:hlinkClick r:id="rId3"/>
              </a:rPr>
              <a:t>https://github.com/marina-micheal/AVR23__Micheal</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rPr lang="en" sz="1400">
                <a:solidFill>
                  <a:srgbClr val="000000"/>
                </a:solidFill>
                <a:latin typeface="Arial"/>
                <a:ea typeface="Arial"/>
                <a:cs typeface="Arial"/>
                <a:sym typeface="Arial"/>
              </a:rPr>
              <a:t>Video Ordner Link: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rPr lang="en" sz="1400" u="sng">
                <a:solidFill>
                  <a:schemeClr val="hlink"/>
                </a:solidFill>
                <a:latin typeface="Arial"/>
                <a:ea typeface="Arial"/>
                <a:cs typeface="Arial"/>
                <a:sym typeface="Arial"/>
                <a:hlinkClick r:id="rId4"/>
              </a:rPr>
              <a:t>https://drive.google.com/drive/folders/14kETEKbDRNb4sdsjwot-8RbBVrawnVg5?usp=sharing</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rPr lang="en" sz="1400">
                <a:solidFill>
                  <a:srgbClr val="000000"/>
                </a:solidFill>
                <a:latin typeface="Arial"/>
                <a:ea typeface="Arial"/>
                <a:cs typeface="Arial"/>
                <a:sym typeface="Arial"/>
              </a:rPr>
              <a:t>Original Video</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rPr lang="en" sz="1400">
                <a:solidFill>
                  <a:srgbClr val="000000"/>
                </a:solidFill>
                <a:latin typeface="Arial"/>
                <a:ea typeface="Arial"/>
                <a:cs typeface="Arial"/>
                <a:sym typeface="Arial"/>
              </a:rPr>
              <a:t>HandTracking Probleme 1,2</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864575" y="1442800"/>
            <a:ext cx="4929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Danke für Ihre Aufmerksamkeit</a:t>
            </a:r>
            <a:endParaRPr/>
          </a:p>
        </p:txBody>
      </p:sp>
      <p:sp>
        <p:nvSpPr>
          <p:cNvPr id="234" name="Google Shape;234;p34"/>
          <p:cNvSpPr txBox="1"/>
          <p:nvPr>
            <p:ph idx="1" type="body"/>
          </p:nvPr>
        </p:nvSpPr>
        <p:spPr>
          <a:xfrm>
            <a:off x="3726875" y="2265100"/>
            <a:ext cx="929700" cy="4326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lang="en" sz="1400">
                <a:solidFill>
                  <a:srgbClr val="000000"/>
                </a:solidFill>
                <a:latin typeface="Arial"/>
                <a:ea typeface="Arial"/>
                <a:cs typeface="Arial"/>
                <a:sym typeface="Arial"/>
              </a:rPr>
              <a:t>Fragen?</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Warum?</a:t>
            </a:r>
            <a:endParaRPr/>
          </a:p>
        </p:txBody>
      </p:sp>
      <p:sp>
        <p:nvSpPr>
          <p:cNvPr id="99" name="Google Shape;99;p15"/>
          <p:cNvSpPr txBox="1"/>
          <p:nvPr>
            <p:ph idx="1" type="body"/>
          </p:nvPr>
        </p:nvSpPr>
        <p:spPr>
          <a:xfrm>
            <a:off x="729450" y="2078875"/>
            <a:ext cx="7688700" cy="278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500">
                <a:solidFill>
                  <a:srgbClr val="374151"/>
                </a:solidFill>
                <a:highlight>
                  <a:srgbClr val="FFFFFF"/>
                </a:highlight>
                <a:latin typeface="Roboto"/>
                <a:ea typeface="Roboto"/>
                <a:cs typeface="Roboto"/>
                <a:sym typeface="Roboto"/>
              </a:rPr>
              <a:t>Benutzerfreundlich. Leichte Navigierbarkeit</a:t>
            </a:r>
            <a:endParaRPr b="1" sz="1500">
              <a:solidFill>
                <a:srgbClr val="374151"/>
              </a:solidFill>
              <a:highlight>
                <a:srgbClr val="FFFFFF"/>
              </a:highlight>
              <a:latin typeface="Roboto"/>
              <a:ea typeface="Roboto"/>
              <a:cs typeface="Roboto"/>
              <a:sym typeface="Roboto"/>
            </a:endParaRPr>
          </a:p>
          <a:p>
            <a:pPr indent="0" lvl="0" marL="0" rtl="0" algn="l">
              <a:spcBef>
                <a:spcPts val="1200"/>
              </a:spcBef>
              <a:spcAft>
                <a:spcPts val="0"/>
              </a:spcAft>
              <a:buNone/>
            </a:pPr>
            <a:r>
              <a:rPr lang="en" sz="1200">
                <a:solidFill>
                  <a:srgbClr val="374151"/>
                </a:solidFill>
                <a:highlight>
                  <a:srgbClr val="FFFFFF"/>
                </a:highlight>
                <a:latin typeface="Roboto"/>
                <a:ea typeface="Roboto"/>
                <a:cs typeface="Roboto"/>
                <a:sym typeface="Roboto"/>
              </a:rPr>
              <a:t>Die gewählte Form der Interaktion wurde aufgrund ihrer Einfachheit und Benutzerfreundlichkeit ausgewählt. </a:t>
            </a:r>
            <a:endParaRPr sz="1200">
              <a:solidFill>
                <a:srgbClr val="374151"/>
              </a:solidFill>
              <a:highlight>
                <a:srgbClr val="FFFFFF"/>
              </a:highlight>
              <a:latin typeface="Roboto"/>
              <a:ea typeface="Roboto"/>
              <a:cs typeface="Roboto"/>
              <a:sym typeface="Roboto"/>
            </a:endParaRPr>
          </a:p>
          <a:p>
            <a:pPr indent="0" lvl="0" marL="0" rtl="0" algn="l">
              <a:spcBef>
                <a:spcPts val="1200"/>
              </a:spcBef>
              <a:spcAft>
                <a:spcPts val="0"/>
              </a:spcAft>
              <a:buNone/>
            </a:pPr>
            <a:r>
              <a:rPr lang="en" sz="1200">
                <a:solidFill>
                  <a:srgbClr val="374151"/>
                </a:solidFill>
                <a:highlight>
                  <a:srgbClr val="FFFFFF"/>
                </a:highlight>
                <a:latin typeface="Roboto"/>
                <a:ea typeface="Roboto"/>
                <a:cs typeface="Roboto"/>
                <a:sym typeface="Roboto"/>
              </a:rPr>
              <a:t>Durch die Verwendung von Dialogfenstern und interaktiven Elementen wie Hover , Klick und Hand-Tracking wird eine intuitive und ansprechende Erfahrung für die Nutzer geschaffen. </a:t>
            </a:r>
            <a:endParaRPr sz="1200">
              <a:solidFill>
                <a:srgbClr val="374151"/>
              </a:solidFill>
              <a:highlight>
                <a:srgbClr val="FFFFFF"/>
              </a:highlight>
              <a:latin typeface="Roboto"/>
              <a:ea typeface="Roboto"/>
              <a:cs typeface="Roboto"/>
              <a:sym typeface="Roboto"/>
            </a:endParaRPr>
          </a:p>
          <a:p>
            <a:pPr indent="0" lvl="0" marL="0" rtl="0" algn="l">
              <a:spcBef>
                <a:spcPts val="1200"/>
              </a:spcBef>
              <a:spcAft>
                <a:spcPts val="1200"/>
              </a:spcAft>
              <a:buNone/>
            </a:pPr>
            <a:r>
              <a:rPr lang="en" sz="1200">
                <a:solidFill>
                  <a:srgbClr val="374151"/>
                </a:solidFill>
                <a:highlight>
                  <a:srgbClr val="FFFFFF"/>
                </a:highlight>
                <a:latin typeface="Roboto"/>
                <a:ea typeface="Roboto"/>
                <a:cs typeface="Roboto"/>
                <a:sym typeface="Roboto"/>
              </a:rPr>
              <a:t>Dies ermöglicht es auch Personen mit geringen Kenntnissen im Bereich Fahrräder, die Anwendung leicht zu nutzen und sich über die Fahrradteile zu informieren.</a:t>
            </a:r>
            <a:endParaRPr sz="1200">
              <a:solidFill>
                <a:schemeClr val="dk2"/>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Maßnahmen / Prozessschritte</a:t>
            </a:r>
            <a:endParaRPr/>
          </a:p>
        </p:txBody>
      </p:sp>
      <p:sp>
        <p:nvSpPr>
          <p:cNvPr id="105" name="Google Shape;105;p16"/>
          <p:cNvSpPr txBox="1"/>
          <p:nvPr>
            <p:ph idx="1" type="body"/>
          </p:nvPr>
        </p:nvSpPr>
        <p:spPr>
          <a:xfrm>
            <a:off x="729450" y="2078875"/>
            <a:ext cx="7688700" cy="29061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sz="1200">
                <a:solidFill>
                  <a:schemeClr val="dk2"/>
                </a:solidFill>
                <a:latin typeface="Arial"/>
                <a:ea typeface="Arial"/>
                <a:cs typeface="Arial"/>
                <a:sym typeface="Arial"/>
              </a:rPr>
              <a:t>-Recherche in Mrtk Microsoft Komponenten und Implementierung</a:t>
            </a:r>
            <a:endParaRPr sz="1200">
              <a:solidFill>
                <a:schemeClr val="dk2"/>
              </a:solidFill>
              <a:latin typeface="Arial"/>
              <a:ea typeface="Arial"/>
              <a:cs typeface="Arial"/>
              <a:sym typeface="Arial"/>
            </a:endParaRPr>
          </a:p>
          <a:p>
            <a:pPr indent="0" lvl="0" marL="0" rtl="0" algn="l">
              <a:lnSpc>
                <a:spcPct val="100000"/>
              </a:lnSpc>
              <a:spcBef>
                <a:spcPts val="1400"/>
              </a:spcBef>
              <a:spcAft>
                <a:spcPts val="0"/>
              </a:spcAft>
              <a:buNone/>
            </a:pPr>
            <a:r>
              <a:rPr lang="en" sz="1200">
                <a:solidFill>
                  <a:schemeClr val="dk2"/>
                </a:solidFill>
                <a:latin typeface="Arial"/>
                <a:ea typeface="Arial"/>
                <a:cs typeface="Arial"/>
                <a:sym typeface="Arial"/>
              </a:rPr>
              <a:t>-Probieren verschiedener UI-Elemente, die bereits in MRTK-Paketen enthalten sind</a:t>
            </a:r>
            <a:endParaRPr sz="1200">
              <a:solidFill>
                <a:schemeClr val="dk2"/>
              </a:solidFill>
              <a:latin typeface="Arial"/>
              <a:ea typeface="Arial"/>
              <a:cs typeface="Arial"/>
              <a:sym typeface="Arial"/>
            </a:endParaRPr>
          </a:p>
          <a:p>
            <a:pPr indent="0" lvl="0" marL="0" rtl="0" algn="l">
              <a:lnSpc>
                <a:spcPct val="100000"/>
              </a:lnSpc>
              <a:spcBef>
                <a:spcPts val="1400"/>
              </a:spcBef>
              <a:spcAft>
                <a:spcPts val="0"/>
              </a:spcAft>
              <a:buNone/>
            </a:pPr>
            <a:r>
              <a:rPr lang="en" sz="1200">
                <a:solidFill>
                  <a:schemeClr val="dk2"/>
                </a:solidFill>
                <a:latin typeface="Arial"/>
                <a:ea typeface="Arial"/>
                <a:cs typeface="Arial"/>
                <a:sym typeface="Arial"/>
              </a:rPr>
              <a:t>-Versuch, Elemente und Funktionen zu ändern, zu verbessern und zu kombinieren</a:t>
            </a:r>
            <a:endParaRPr sz="1200">
              <a:solidFill>
                <a:schemeClr val="dk2"/>
              </a:solidFill>
              <a:latin typeface="Arial"/>
              <a:ea typeface="Arial"/>
              <a:cs typeface="Arial"/>
              <a:sym typeface="Arial"/>
            </a:endParaRPr>
          </a:p>
          <a:p>
            <a:pPr indent="0" lvl="0" marL="0" rtl="0" algn="l">
              <a:lnSpc>
                <a:spcPct val="100000"/>
              </a:lnSpc>
              <a:spcBef>
                <a:spcPts val="1400"/>
              </a:spcBef>
              <a:spcAft>
                <a:spcPts val="0"/>
              </a:spcAft>
              <a:buNone/>
            </a:pPr>
            <a:r>
              <a:rPr lang="en" sz="1200">
                <a:solidFill>
                  <a:schemeClr val="dk2"/>
                </a:solidFill>
                <a:latin typeface="Arial"/>
                <a:ea typeface="Arial"/>
                <a:cs typeface="Arial"/>
                <a:sym typeface="Arial"/>
              </a:rPr>
              <a:t>-Erstellung der Anwendung </a:t>
            </a:r>
            <a:endParaRPr sz="1200">
              <a:solidFill>
                <a:schemeClr val="dk2"/>
              </a:solidFill>
              <a:latin typeface="Arial"/>
              <a:ea typeface="Arial"/>
              <a:cs typeface="Arial"/>
              <a:sym typeface="Arial"/>
            </a:endParaRPr>
          </a:p>
          <a:p>
            <a:pPr indent="0" lvl="0" marL="0" rtl="0" algn="l">
              <a:lnSpc>
                <a:spcPct val="100000"/>
              </a:lnSpc>
              <a:spcBef>
                <a:spcPts val="1400"/>
              </a:spcBef>
              <a:spcAft>
                <a:spcPts val="0"/>
              </a:spcAft>
              <a:buNone/>
            </a:pPr>
            <a:r>
              <a:rPr lang="en" sz="1200">
                <a:solidFill>
                  <a:schemeClr val="dk2"/>
                </a:solidFill>
                <a:latin typeface="Arial"/>
                <a:ea typeface="Arial"/>
                <a:cs typeface="Arial"/>
                <a:sym typeface="Arial"/>
              </a:rPr>
              <a:t>-Lösen von Problemen und Verbessern der Integration</a:t>
            </a:r>
            <a:endParaRPr sz="1200">
              <a:solidFill>
                <a:schemeClr val="dk2"/>
              </a:solidFill>
              <a:latin typeface="Arial"/>
              <a:ea typeface="Arial"/>
              <a:cs typeface="Arial"/>
              <a:sym typeface="Arial"/>
            </a:endParaRPr>
          </a:p>
          <a:p>
            <a:pPr indent="0" lvl="0" marL="0" rtl="0" algn="l">
              <a:lnSpc>
                <a:spcPct val="100000"/>
              </a:lnSpc>
              <a:spcBef>
                <a:spcPts val="1400"/>
              </a:spcBef>
              <a:spcAft>
                <a:spcPts val="0"/>
              </a:spcAft>
              <a:buNone/>
            </a:pPr>
            <a:r>
              <a:t/>
            </a:r>
            <a:endParaRPr sz="1200">
              <a:solidFill>
                <a:schemeClr val="dk2"/>
              </a:solidFill>
              <a:latin typeface="Arial"/>
              <a:ea typeface="Arial"/>
              <a:cs typeface="Arial"/>
              <a:sym typeface="Arial"/>
            </a:endParaRPr>
          </a:p>
          <a:p>
            <a:pPr indent="0" lvl="0" marL="0" rtl="0" algn="l">
              <a:lnSpc>
                <a:spcPct val="200000"/>
              </a:lnSpc>
              <a:spcBef>
                <a:spcPts val="1400"/>
              </a:spcBef>
              <a:spcAft>
                <a:spcPts val="0"/>
              </a:spcAft>
              <a:buNone/>
            </a:pPr>
            <a:r>
              <a:rPr lang="en" sz="1200">
                <a:solidFill>
                  <a:srgbClr val="374151"/>
                </a:solidFill>
                <a:highlight>
                  <a:srgbClr val="FFFFFF"/>
                </a:highlight>
                <a:latin typeface="Roboto"/>
                <a:ea typeface="Roboto"/>
                <a:cs typeface="Roboto"/>
                <a:sym typeface="Roboto"/>
              </a:rPr>
              <a:t>Die Verwendung von interaktiven Dialogfenstern im Begrüßungsbereich, Hover-Informationen im Informationsbereich und Hand-Tracking im Fahrradbaubereich, und Farbeänerungbereich</a:t>
            </a:r>
            <a:endParaRPr sz="1200">
              <a:solidFill>
                <a:schemeClr val="dk2"/>
              </a:solidFill>
              <a:latin typeface="Arial"/>
              <a:ea typeface="Arial"/>
              <a:cs typeface="Arial"/>
              <a:sym typeface="Arial"/>
            </a:endParaRPr>
          </a:p>
          <a:p>
            <a:pPr indent="0" lvl="0" marL="0" rtl="0" algn="l">
              <a:lnSpc>
                <a:spcPct val="200000"/>
              </a:lnSpc>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Wie weit konnten Sie das Ziel erreichen</a:t>
            </a:r>
            <a:endParaRPr/>
          </a:p>
        </p:txBody>
      </p:sp>
      <p:sp>
        <p:nvSpPr>
          <p:cNvPr id="111" name="Google Shape;111;p17"/>
          <p:cNvSpPr txBox="1"/>
          <p:nvPr>
            <p:ph idx="1" type="body"/>
          </p:nvPr>
        </p:nvSpPr>
        <p:spPr>
          <a:xfrm>
            <a:off x="729450" y="2078875"/>
            <a:ext cx="7688700" cy="29061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b="1" lang="en" sz="1200">
                <a:solidFill>
                  <a:schemeClr val="dk2"/>
                </a:solidFill>
                <a:latin typeface="Arial"/>
                <a:ea typeface="Arial"/>
                <a:cs typeface="Arial"/>
                <a:sym typeface="Arial"/>
              </a:rPr>
              <a:t>Nach dem Testen der Anwendung durch 3 Personen kann man sagen, ja das Ziel ist erreicht:</a:t>
            </a:r>
            <a:endParaRPr b="1" sz="1200">
              <a:solidFill>
                <a:schemeClr val="dk2"/>
              </a:solidFill>
              <a:latin typeface="Arial"/>
              <a:ea typeface="Arial"/>
              <a:cs typeface="Arial"/>
              <a:sym typeface="Arial"/>
            </a:endParaRPr>
          </a:p>
          <a:p>
            <a:pPr indent="0" lvl="0" marL="0" rtl="0" algn="l">
              <a:lnSpc>
                <a:spcPct val="200000"/>
              </a:lnSpc>
              <a:spcBef>
                <a:spcPts val="1400"/>
              </a:spcBef>
              <a:spcAft>
                <a:spcPts val="0"/>
              </a:spcAft>
              <a:buNone/>
            </a:pPr>
            <a:r>
              <a:rPr lang="en" sz="1200">
                <a:solidFill>
                  <a:schemeClr val="dk2"/>
                </a:solidFill>
                <a:latin typeface="Arial"/>
                <a:ea typeface="Arial"/>
                <a:cs typeface="Arial"/>
                <a:sym typeface="Arial"/>
              </a:rPr>
              <a:t>Sie haben alle Bereiche mit der richtigen Reihenfolge und wie geplant leicht navigiert.</a:t>
            </a:r>
            <a:endParaRPr sz="1200">
              <a:solidFill>
                <a:schemeClr val="dk2"/>
              </a:solidFill>
              <a:latin typeface="Arial"/>
              <a:ea typeface="Arial"/>
              <a:cs typeface="Arial"/>
              <a:sym typeface="Arial"/>
            </a:endParaRPr>
          </a:p>
          <a:p>
            <a:pPr indent="0" lvl="0" marL="0" rtl="0" algn="l">
              <a:lnSpc>
                <a:spcPct val="200000"/>
              </a:lnSpc>
              <a:spcBef>
                <a:spcPts val="1400"/>
              </a:spcBef>
              <a:spcAft>
                <a:spcPts val="0"/>
              </a:spcAft>
              <a:buNone/>
            </a:pPr>
            <a:r>
              <a:rPr lang="en" sz="1200">
                <a:solidFill>
                  <a:schemeClr val="dk2"/>
                </a:solidFill>
                <a:latin typeface="Arial"/>
                <a:ea typeface="Arial"/>
                <a:cs typeface="Arial"/>
                <a:sym typeface="Arial"/>
              </a:rPr>
              <a:t>Sie haben viele neue Informationen über die Namen und Funktionen von Fahrradteilen erhalten. </a:t>
            </a:r>
            <a:endParaRPr sz="1200">
              <a:solidFill>
                <a:schemeClr val="dk2"/>
              </a:solidFill>
              <a:latin typeface="Arial"/>
              <a:ea typeface="Arial"/>
              <a:cs typeface="Arial"/>
              <a:sym typeface="Arial"/>
            </a:endParaRPr>
          </a:p>
          <a:p>
            <a:pPr indent="0" lvl="0" marL="0" rtl="0" algn="l">
              <a:lnSpc>
                <a:spcPct val="200000"/>
              </a:lnSpc>
              <a:spcBef>
                <a:spcPts val="1400"/>
              </a:spcBef>
              <a:spcAft>
                <a:spcPts val="0"/>
              </a:spcAft>
              <a:buNone/>
            </a:pPr>
            <a:r>
              <a:rPr lang="en" sz="1200">
                <a:solidFill>
                  <a:schemeClr val="dk2"/>
                </a:solidFill>
                <a:latin typeface="Arial"/>
                <a:ea typeface="Arial"/>
                <a:cs typeface="Arial"/>
                <a:sym typeface="Arial"/>
              </a:rPr>
              <a:t>Handtracking hat aber technische Probleme</a:t>
            </a:r>
            <a:endParaRPr sz="1200">
              <a:solidFill>
                <a:schemeClr val="dk2"/>
              </a:solidFill>
              <a:latin typeface="Arial"/>
              <a:ea typeface="Arial"/>
              <a:cs typeface="Arial"/>
              <a:sym typeface="Arial"/>
            </a:endParaRPr>
          </a:p>
          <a:p>
            <a:pPr indent="0" lvl="0" marL="0" rtl="0" algn="l">
              <a:lnSpc>
                <a:spcPct val="200000"/>
              </a:lnSpc>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Erwartungen</a:t>
            </a:r>
            <a:endParaRPr/>
          </a:p>
        </p:txBody>
      </p:sp>
      <p:sp>
        <p:nvSpPr>
          <p:cNvPr id="117" name="Google Shape;117;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t>
            </a:r>
            <a:r>
              <a:rPr lang="en"/>
              <a:t>Reibungslose " Händetracking " während der gesamten Erfahrung</a:t>
            </a:r>
            <a:endParaRPr/>
          </a:p>
          <a:p>
            <a:pPr indent="0" lvl="0" marL="0" rtl="0" algn="l">
              <a:spcBef>
                <a:spcPts val="1200"/>
              </a:spcBef>
              <a:spcAft>
                <a:spcPts val="0"/>
              </a:spcAft>
              <a:buNone/>
            </a:pPr>
            <a:r>
              <a:rPr lang="en"/>
              <a:t>-Möglichkeit, XRT-Komponenten wie Socket </a:t>
            </a:r>
            <a:r>
              <a:rPr lang="en"/>
              <a:t>Interactor</a:t>
            </a:r>
            <a:r>
              <a:rPr lang="en"/>
              <a:t> oder Grab-Interactor mit Mrtk-Komponenten wie Object </a:t>
            </a:r>
            <a:r>
              <a:rPr lang="en"/>
              <a:t>Manipulator</a:t>
            </a:r>
            <a:r>
              <a:rPr lang="en"/>
              <a:t> und Bounds ohne Probleme zu kombinieren.</a:t>
            </a:r>
            <a:endParaRPr/>
          </a:p>
          <a:p>
            <a:pPr indent="0" lvl="0" marL="0" rtl="0" algn="l">
              <a:spcBef>
                <a:spcPts val="1200"/>
              </a:spcBef>
              <a:spcAft>
                <a:spcPts val="1200"/>
              </a:spcAft>
              <a:buNone/>
            </a:pPr>
            <a:r>
              <a:rPr lang="en"/>
              <a:t>-MRTK Scroll-Elemente ohne Probleme verwenden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Probleme</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-Hand-Tracking hat einige Probleme nach technischen Computerproblemen (lokal).</a:t>
            </a:r>
            <a:endParaRPr/>
          </a:p>
          <a:p>
            <a:pPr indent="0" lvl="0" marL="0" rtl="0" algn="l">
              <a:spcBef>
                <a:spcPts val="1200"/>
              </a:spcBef>
              <a:spcAft>
                <a:spcPts val="0"/>
              </a:spcAft>
              <a:buNone/>
            </a:pPr>
            <a:r>
              <a:rPr lang="en"/>
              <a:t>Da sich die scrollbare Komponente in MRTK noch in der Testphase befindet, gibt es verschiedene Probleme mit langem Text, der Höhe für die Anpassung an die internen Elemente usw.</a:t>
            </a:r>
            <a:endParaRPr/>
          </a:p>
          <a:p>
            <a:pPr indent="0" lvl="0" marL="0" rtl="0" algn="l">
              <a:spcBef>
                <a:spcPts val="1200"/>
              </a:spcBef>
              <a:spcAft>
                <a:spcPts val="0"/>
              </a:spcAft>
              <a:buNone/>
            </a:pPr>
            <a:r>
              <a:rPr lang="en"/>
              <a:t>Interaktionen wie Hover und Click usw. haben Probleme, wenn XRT Elemente wie Socket Interactor oder Grab Interactor mit Mrtk-Komponenten wie Object Manipulator kombiniert.</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29" name="Google Shape;129;p20"/>
          <p:cNvSpPr txBox="1"/>
          <p:nvPr>
            <p:ph idx="1" type="body"/>
          </p:nvPr>
        </p:nvSpPr>
        <p:spPr>
          <a:xfrm>
            <a:off x="729450" y="2078875"/>
            <a:ext cx="7688700" cy="2968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lang="en" sz="1400">
                <a:solidFill>
                  <a:srgbClr val="000000"/>
                </a:solidFill>
                <a:latin typeface="Arial"/>
                <a:ea typeface="Arial"/>
                <a:cs typeface="Arial"/>
                <a:sym typeface="Arial"/>
              </a:rPr>
              <a:t>Die Anwendung ist strukturiert in verschiedene Bereiche, die den Nutzer durch eine informative und interaktive Erfahrung leiten:</a:t>
            </a:r>
            <a:br>
              <a:rPr lang="en" sz="1400">
                <a:solidFill>
                  <a:srgbClr val="000000"/>
                </a:solidFill>
                <a:latin typeface="Arial"/>
                <a:ea typeface="Arial"/>
                <a:cs typeface="Arial"/>
                <a:sym typeface="Arial"/>
              </a:rPr>
            </a:br>
            <a:r>
              <a:rPr b="1" lang="en" sz="1400">
                <a:solidFill>
                  <a:srgbClr val="000000"/>
                </a:solidFill>
                <a:latin typeface="Arial"/>
                <a:ea typeface="Arial"/>
                <a:cs typeface="Arial"/>
                <a:sym typeface="Arial"/>
              </a:rPr>
              <a:t>Begrüßungsbereich</a:t>
            </a:r>
            <a:br>
              <a:rPr b="1" lang="en" sz="1400">
                <a:solidFill>
                  <a:srgbClr val="000000"/>
                </a:solidFill>
                <a:latin typeface="Arial"/>
                <a:ea typeface="Arial"/>
                <a:cs typeface="Arial"/>
                <a:sym typeface="Arial"/>
              </a:rPr>
            </a:br>
            <a:r>
              <a:rPr b="1" lang="en" sz="1400">
                <a:solidFill>
                  <a:srgbClr val="000000"/>
                </a:solidFill>
                <a:latin typeface="Arial"/>
                <a:ea typeface="Arial"/>
                <a:cs typeface="Arial"/>
                <a:sym typeface="Arial"/>
              </a:rPr>
              <a:t>Informationsbereich</a:t>
            </a:r>
            <a:br>
              <a:rPr b="1" lang="en" sz="1400">
                <a:solidFill>
                  <a:srgbClr val="000000"/>
                </a:solidFill>
                <a:latin typeface="Arial"/>
                <a:ea typeface="Arial"/>
                <a:cs typeface="Arial"/>
                <a:sym typeface="Arial"/>
              </a:rPr>
            </a:br>
            <a:r>
              <a:rPr b="1" lang="en" sz="1400">
                <a:solidFill>
                  <a:srgbClr val="000000"/>
                </a:solidFill>
                <a:latin typeface="Arial"/>
                <a:ea typeface="Arial"/>
                <a:cs typeface="Arial"/>
                <a:sym typeface="Arial"/>
              </a:rPr>
              <a:t>Fahrradbaubereich</a:t>
            </a:r>
            <a:br>
              <a:rPr b="1" lang="en" sz="1400">
                <a:solidFill>
                  <a:srgbClr val="000000"/>
                </a:solidFill>
                <a:latin typeface="Arial"/>
                <a:ea typeface="Arial"/>
                <a:cs typeface="Arial"/>
                <a:sym typeface="Arial"/>
              </a:rPr>
            </a:br>
            <a:r>
              <a:rPr b="1" lang="en" sz="1400">
                <a:solidFill>
                  <a:srgbClr val="000000"/>
                </a:solidFill>
                <a:latin typeface="Arial"/>
                <a:ea typeface="Arial"/>
                <a:cs typeface="Arial"/>
                <a:sym typeface="Arial"/>
              </a:rPr>
              <a:t>Farbeänderung</a:t>
            </a:r>
            <a:br>
              <a:rPr b="1" lang="en" sz="1400">
                <a:solidFill>
                  <a:srgbClr val="000000"/>
                </a:solidFill>
                <a:latin typeface="Arial"/>
                <a:ea typeface="Arial"/>
                <a:cs typeface="Arial"/>
                <a:sym typeface="Arial"/>
              </a:rPr>
            </a:br>
            <a:r>
              <a:rPr b="1" lang="en" sz="1400">
                <a:solidFill>
                  <a:srgbClr val="000000"/>
                </a:solidFill>
                <a:latin typeface="Arial"/>
                <a:ea typeface="Arial"/>
                <a:cs typeface="Arial"/>
                <a:sym typeface="Arial"/>
              </a:rPr>
              <a:t>Exit</a:t>
            </a:r>
            <a:endParaRPr b="1"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Implementierung</a:t>
            </a:r>
            <a:endParaRPr/>
          </a:p>
        </p:txBody>
      </p:sp>
      <p:sp>
        <p:nvSpPr>
          <p:cNvPr id="135" name="Google Shape;135;p21"/>
          <p:cNvSpPr txBox="1"/>
          <p:nvPr>
            <p:ph idx="1" type="body"/>
          </p:nvPr>
        </p:nvSpPr>
        <p:spPr>
          <a:xfrm>
            <a:off x="729450" y="2078875"/>
            <a:ext cx="3474900" cy="2968800"/>
          </a:xfrm>
          <a:prstGeom prst="rect">
            <a:avLst/>
          </a:prstGeom>
        </p:spPr>
        <p:txBody>
          <a:bodyPr anchorCtr="0" anchor="t" bIns="91425" lIns="91425" spcFirstLastPara="1" rIns="91425" wrap="square" tIns="91425">
            <a:noAutofit/>
          </a:bodyPr>
          <a:lstStyle/>
          <a:p>
            <a:pPr indent="0" lvl="0" marL="0" rtl="0" algn="l">
              <a:lnSpc>
                <a:spcPct val="200000"/>
              </a:lnSpc>
              <a:spcBef>
                <a:spcPts val="1200"/>
              </a:spcBef>
              <a:spcAft>
                <a:spcPts val="0"/>
              </a:spcAft>
              <a:buNone/>
            </a:pPr>
            <a:r>
              <a:rPr b="1" lang="en" sz="1400">
                <a:solidFill>
                  <a:srgbClr val="000000"/>
                </a:solidFill>
                <a:latin typeface="Arial"/>
                <a:ea typeface="Arial"/>
                <a:cs typeface="Arial"/>
                <a:sym typeface="Arial"/>
              </a:rPr>
              <a:t>Begrüßungsbereich</a:t>
            </a:r>
            <a:br>
              <a:rPr b="1" lang="en" sz="1400">
                <a:solidFill>
                  <a:srgbClr val="000000"/>
                </a:solidFill>
                <a:latin typeface="Arial"/>
                <a:ea typeface="Arial"/>
                <a:cs typeface="Arial"/>
                <a:sym typeface="Arial"/>
              </a:rPr>
            </a:br>
            <a:r>
              <a:rPr lang="en" sz="1400">
                <a:solidFill>
                  <a:srgbClr val="000000"/>
                </a:solidFill>
                <a:latin typeface="Arial"/>
                <a:ea typeface="Arial"/>
                <a:cs typeface="Arial"/>
                <a:sym typeface="Arial"/>
              </a:rPr>
              <a:t>Durch die interaktiven Dialogfenster zeigt die Anwendung im Begrüßungsbereich Begrüßungssprüche, Hinweise zur Anwendung, Navigationsanweisungen durch Folgen der Pfeile.</a:t>
            </a:r>
            <a:endParaRPr sz="1400">
              <a:solidFill>
                <a:srgbClr val="000000"/>
              </a:solidFill>
              <a:latin typeface="Arial"/>
              <a:ea typeface="Arial"/>
              <a:cs typeface="Arial"/>
              <a:sym typeface="Arial"/>
            </a:endParaRPr>
          </a:p>
          <a:p>
            <a:pPr indent="0" lvl="0" marL="0" rtl="0" algn="l">
              <a:lnSpc>
                <a:spcPct val="200000"/>
              </a:lnSpc>
              <a:spcBef>
                <a:spcPts val="1400"/>
              </a:spcBef>
              <a:spcAft>
                <a:spcPts val="0"/>
              </a:spcAft>
              <a:buNone/>
            </a:pPr>
            <a:r>
              <a:t/>
            </a:r>
            <a:endParaRPr b="1" sz="1400">
              <a:solidFill>
                <a:srgbClr val="000000"/>
              </a:solidFill>
              <a:latin typeface="Arial"/>
              <a:ea typeface="Arial"/>
              <a:cs typeface="Arial"/>
              <a:sym typeface="Arial"/>
            </a:endParaRPr>
          </a:p>
          <a:p>
            <a:pPr indent="0" lvl="0" marL="0" rtl="0" algn="l">
              <a:spcBef>
                <a:spcPts val="1400"/>
              </a:spcBef>
              <a:spcAft>
                <a:spcPts val="0"/>
              </a:spcAft>
              <a:buNone/>
            </a:pPr>
            <a:r>
              <a:t/>
            </a:r>
            <a:endParaRPr sz="1200">
              <a:solidFill>
                <a:schemeClr val="dk2"/>
              </a:solidFill>
              <a:latin typeface="Arial"/>
              <a:ea typeface="Arial"/>
              <a:cs typeface="Arial"/>
              <a:sym typeface="Arial"/>
            </a:endParaRPr>
          </a:p>
          <a:p>
            <a:pPr indent="0" lvl="0" marL="0" rtl="0" algn="l">
              <a:spcBef>
                <a:spcPts val="1200"/>
              </a:spcBef>
              <a:spcAft>
                <a:spcPts val="1200"/>
              </a:spcAft>
              <a:buNone/>
            </a:pPr>
            <a:r>
              <a:t/>
            </a:r>
            <a:endParaRPr sz="1200">
              <a:solidFill>
                <a:schemeClr val="dk2"/>
              </a:solidFill>
              <a:latin typeface="Arial"/>
              <a:ea typeface="Arial"/>
              <a:cs typeface="Arial"/>
              <a:sym typeface="Arial"/>
            </a:endParaRPr>
          </a:p>
        </p:txBody>
      </p:sp>
      <p:pic>
        <p:nvPicPr>
          <p:cNvPr id="136" name="Google Shape;136;p21"/>
          <p:cNvPicPr preferRelativeResize="0"/>
          <p:nvPr/>
        </p:nvPicPr>
        <p:blipFill>
          <a:blip r:embed="rId3">
            <a:alphaModFix/>
          </a:blip>
          <a:stretch>
            <a:fillRect/>
          </a:stretch>
        </p:blipFill>
        <p:spPr>
          <a:xfrm>
            <a:off x="5419825" y="582850"/>
            <a:ext cx="3174250" cy="2824350"/>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pic>
        <p:nvPicPr>
          <p:cNvPr id="137" name="Google Shape;137;p21"/>
          <p:cNvPicPr preferRelativeResize="0"/>
          <p:nvPr/>
        </p:nvPicPr>
        <p:blipFill>
          <a:blip r:embed="rId4">
            <a:alphaModFix/>
          </a:blip>
          <a:stretch>
            <a:fillRect/>
          </a:stretch>
        </p:blipFill>
        <p:spPr>
          <a:xfrm>
            <a:off x="5419825" y="3569175"/>
            <a:ext cx="3174250" cy="1522950"/>
          </a:xfrm>
          <a:prstGeom prst="rect">
            <a:avLst/>
          </a:prstGeom>
          <a:noFill/>
          <a:ln cap="flat" cmpd="sng" w="19050">
            <a:solidFill>
              <a:srgbClr val="38761D"/>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